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Spline Sans"/>
      <p:bold r:id="rId13"/>
    </p:embeddedFont>
    <p:embeddedFont>
      <p:font typeface="Barlow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slibW0rLMgrZDsmEPWJF3DjGW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plineSans-bold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arlow-bold.fntdata"/><Relationship Id="rId14" Type="http://schemas.openxmlformats.org/officeDocument/2006/relationships/font" Target="fonts/Barlow-regular.fntdata"/><Relationship Id="rId17" Type="http://schemas.openxmlformats.org/officeDocument/2006/relationships/font" Target="fonts/Barlow-boldItalic.fntdata"/><Relationship Id="rId16" Type="http://schemas.openxmlformats.org/officeDocument/2006/relationships/font" Target="fonts/Barlow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864037" y="2098953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Introducción a la programación concurrente</a:t>
            </a:r>
            <a:endParaRPr b="0" i="0" sz="430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864037" y="3840837"/>
            <a:ext cx="7415927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programación concurrente es un enfoque fundamental en el desarrollo de software moderno, donde múltiples tareas o procesos se ejecutan de manera simultánea, aprovechando al máximo los recursos disponibles.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6241375" y="939403"/>
            <a:ext cx="5682020" cy="599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750"/>
              <a:buFont typeface="Spline Sans"/>
              <a:buNone/>
            </a:pPr>
            <a:r>
              <a:rPr b="1" i="0" lang="en-US" sz="37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Concepto de hilo (thread)</a:t>
            </a:r>
            <a:endParaRPr b="0" i="0" sz="37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6549628" y="1862018"/>
            <a:ext cx="30480" cy="5428059"/>
          </a:xfrm>
          <a:prstGeom prst="roundRect">
            <a:avLst>
              <a:gd fmla="val 1061652" name="adj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777038" y="2332077"/>
            <a:ext cx="754975" cy="30480"/>
          </a:xfrm>
          <a:prstGeom prst="roundRect">
            <a:avLst>
              <a:gd fmla="val 1061652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6322219" y="2104668"/>
            <a:ext cx="485299" cy="485299"/>
          </a:xfrm>
          <a:prstGeom prst="roundRect">
            <a:avLst>
              <a:gd fmla="val 66679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6502598" y="2203490"/>
            <a:ext cx="124420" cy="2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50"/>
              <a:buFont typeface="Spline Sans"/>
              <a:buNone/>
            </a:pPr>
            <a:r>
              <a:rPr b="1" i="0" lang="en-US" sz="22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22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7751326" y="2077641"/>
            <a:ext cx="2396966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Definición</a:t>
            </a:r>
            <a:endParaRPr b="0" i="0" sz="185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7751326" y="2506623"/>
            <a:ext cx="6124099" cy="690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 hilo es una unidad de ejecución independiente dentro de un proceso, que puede realizar tareas de manera concurrente.</a:t>
            </a:r>
            <a:endParaRPr b="0" i="0" sz="165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6777038" y="4098250"/>
            <a:ext cx="754975" cy="30480"/>
          </a:xfrm>
          <a:prstGeom prst="roundRect">
            <a:avLst>
              <a:gd fmla="val 1061652" name="adj"/>
            </a:avLst>
          </a:prstGeom>
          <a:solidFill>
            <a:srgbClr val="29D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6322219" y="3870841"/>
            <a:ext cx="485299" cy="485299"/>
          </a:xfrm>
          <a:prstGeom prst="roundRect">
            <a:avLst>
              <a:gd fmla="val 66679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6484858" y="3969663"/>
            <a:ext cx="159901" cy="2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50"/>
              <a:buFont typeface="Spline Sans"/>
              <a:buNone/>
            </a:pPr>
            <a:r>
              <a:rPr b="1" i="0" lang="en-US" sz="22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225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7751326" y="3843814"/>
            <a:ext cx="2396966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Beneficios</a:t>
            </a:r>
            <a:endParaRPr b="0" i="0" sz="18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751326" y="4272796"/>
            <a:ext cx="6124099" cy="1035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hilos permiten una mejor utilización de los recursos, mayor capacidad de respuesta y una mayor eficiencia en la ejecución de aplicaciones.</a:t>
            </a:r>
            <a:endParaRPr b="0" i="0" sz="16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6777038" y="6209586"/>
            <a:ext cx="754975" cy="30480"/>
          </a:xfrm>
          <a:prstGeom prst="roundRect">
            <a:avLst>
              <a:gd fmla="val 1061652" name="adj"/>
            </a:avLst>
          </a:prstGeom>
          <a:solidFill>
            <a:srgbClr val="37A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6322219" y="5982176"/>
            <a:ext cx="485299" cy="485299"/>
          </a:xfrm>
          <a:prstGeom prst="roundRect">
            <a:avLst>
              <a:gd fmla="val 66679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6480691" y="6080998"/>
            <a:ext cx="168354" cy="2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50"/>
              <a:buFont typeface="Spline Sans"/>
              <a:buNone/>
            </a:pPr>
            <a:r>
              <a:rPr b="1" i="0" lang="en-US" sz="22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22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7751326" y="5955149"/>
            <a:ext cx="2396966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Desafíos</a:t>
            </a:r>
            <a:endParaRPr b="0" i="0" sz="185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7751326" y="6384131"/>
            <a:ext cx="6124099" cy="690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programación con hilos conlleva desafíos de sincronización y coordinación para evitar problemas como condiciones de carrera.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864037" y="1761173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Procesos vs. hilos</a:t>
            </a:r>
            <a:endParaRPr b="0" i="0" sz="430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864037" y="306407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Procesos</a:t>
            </a:r>
            <a:endParaRPr b="0" i="0" sz="215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864037" y="3653790"/>
            <a:ext cx="6150054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procesos son instancias independientes de un programa en ejecución, con su propio espacio de memoria y recursos.</a:t>
            </a:r>
            <a:endParaRPr b="0" i="0" sz="19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864037" y="5061109"/>
            <a:ext cx="6150054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comunicación entre procesos se realiza a través de mecanismos como tuberías, sockets o memoria compartida.</a:t>
            </a:r>
            <a:endParaRPr b="0" i="0" sz="190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7623929" y="306407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Hilos</a:t>
            </a:r>
            <a:endParaRPr b="0" i="0" sz="215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7623929" y="3653790"/>
            <a:ext cx="615005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hilos son subprocesos que comparten el mismo espacio de memoria dentro de un proceso.</a:t>
            </a:r>
            <a:endParaRPr b="0" i="0" sz="19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7623929" y="4666059"/>
            <a:ext cx="615005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comunicación entre hilos es más eficiente y se realiza a través de variables compartidas.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864037" y="1114425"/>
            <a:ext cx="6634163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Planificación de procesos</a:t>
            </a:r>
            <a:endParaRPr b="0" i="0" sz="430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864037" y="2448163"/>
            <a:ext cx="555427" cy="555427"/>
          </a:xfrm>
          <a:prstGeom prst="roundRect">
            <a:avLst>
              <a:gd fmla="val 66675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1070491" y="2561273"/>
            <a:ext cx="142399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50"/>
              <a:buFont typeface="Spline Sans"/>
              <a:buNone/>
            </a:pPr>
            <a:r>
              <a:rPr b="1" i="0" lang="en-US" sz="2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255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1666280" y="244816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Turnos de ejecución</a:t>
            </a:r>
            <a:endParaRPr b="0" i="0" sz="215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1666280" y="2939177"/>
            <a:ext cx="2782372" cy="237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sistemas operativos utilizan algoritmos de planificación para determinar qué proceso o hilo se ejecutará en cada momento.</a:t>
            </a:r>
            <a:endParaRPr b="0" i="0" sz="190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4695468" y="2448163"/>
            <a:ext cx="555427" cy="555427"/>
          </a:xfrm>
          <a:prstGeom prst="roundRect">
            <a:avLst>
              <a:gd fmla="val 66675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4881682" y="2561273"/>
            <a:ext cx="182999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50"/>
              <a:buFont typeface="Spline Sans"/>
              <a:buNone/>
            </a:pPr>
            <a:r>
              <a:rPr b="1" i="0" lang="en-US" sz="2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25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5497711" y="244816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Prioridades</a:t>
            </a:r>
            <a:endParaRPr b="0" i="0" sz="215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5497711" y="2939177"/>
            <a:ext cx="2782372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Los procesos pueden tener diferentes prioridades, lo que afecta su orden de ejecución.</a:t>
            </a:r>
            <a:endParaRPr b="0" i="0" sz="19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864037" y="5833943"/>
            <a:ext cx="555427" cy="555427"/>
          </a:xfrm>
          <a:prstGeom prst="roundRect">
            <a:avLst>
              <a:gd fmla="val 66675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1045369" y="5947053"/>
            <a:ext cx="192762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50"/>
              <a:buFont typeface="Spline Sans"/>
              <a:buNone/>
            </a:pPr>
            <a:r>
              <a:rPr b="1" i="0" lang="en-US" sz="25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255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1666280" y="583394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Contexto</a:t>
            </a:r>
            <a:endParaRPr b="0" i="0" sz="215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1666280" y="6324957"/>
            <a:ext cx="661368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 cambiar de un proceso a otro, el sistema operativo debe guardar y restaurar el contexto de ejecución.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6279356" y="1299091"/>
            <a:ext cx="7087910" cy="629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950"/>
              <a:buFont typeface="Spline Sans"/>
              <a:buNone/>
            </a:pPr>
            <a:r>
              <a:rPr b="1" i="0" lang="en-US" sz="3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Comunicación entre procesos</a:t>
            </a:r>
            <a:endParaRPr b="0" i="0" sz="395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6279356" y="2268260"/>
            <a:ext cx="3665815" cy="2036564"/>
          </a:xfrm>
          <a:prstGeom prst="roundRect">
            <a:avLst>
              <a:gd fmla="val 16688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6528792" y="2517696"/>
            <a:ext cx="2517458" cy="314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Tuberías</a:t>
            </a:r>
            <a:endParaRPr b="0" i="0" sz="195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6528792" y="2968109"/>
            <a:ext cx="3166943" cy="108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Permiten el flujo de datos entre procesos, ya sea en modo texto o binario.</a:t>
            </a:r>
            <a:endParaRPr b="0" i="0" sz="17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10171748" y="2268260"/>
            <a:ext cx="3665815" cy="2036564"/>
          </a:xfrm>
          <a:prstGeom prst="roundRect">
            <a:avLst>
              <a:gd fmla="val 16688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10421183" y="2517696"/>
            <a:ext cx="2517458" cy="314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Sockets</a:t>
            </a:r>
            <a:endParaRPr b="0" i="0" sz="195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10421183" y="2968109"/>
            <a:ext cx="3166943" cy="108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Establecen conexiones de red entre procesos, permitiendo la comunicación a través de la red.</a:t>
            </a:r>
            <a:endParaRPr b="0" i="0" sz="17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6279356" y="4531400"/>
            <a:ext cx="3665815" cy="2398990"/>
          </a:xfrm>
          <a:prstGeom prst="roundRect">
            <a:avLst>
              <a:gd fmla="val 14167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6528792" y="4780836"/>
            <a:ext cx="2517458" cy="314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Memoria compartida</a:t>
            </a:r>
            <a:endParaRPr b="0" i="0" sz="19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6528792" y="5231249"/>
            <a:ext cx="3166943" cy="1449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Permite a los procesos acceder a una región de memoria común, facilitando el intercambio de información.</a:t>
            </a:r>
            <a:endParaRPr b="0" i="0" sz="175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10171748" y="4531400"/>
            <a:ext cx="3665815" cy="2398990"/>
          </a:xfrm>
          <a:prstGeom prst="roundRect">
            <a:avLst>
              <a:gd fmla="val 14167" name="adj"/>
            </a:avLst>
          </a:prstGeom>
          <a:solidFill>
            <a:srgbClr val="0A081B"/>
          </a:solidFill>
          <a:ln cap="flat" cmpd="sng" w="22850">
            <a:solidFill>
              <a:srgbClr val="091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10421183" y="4780836"/>
            <a:ext cx="2517458" cy="314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Señales</a:t>
            </a:r>
            <a:endParaRPr b="0" i="0" sz="195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10421183" y="5231249"/>
            <a:ext cx="3166943" cy="1449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Son mecanismos de notificación asíncronos que permiten a los procesos comunicarse entre sí.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/>
          <p:nvPr/>
        </p:nvSpPr>
        <p:spPr>
          <a:xfrm>
            <a:off x="746760" y="749856"/>
            <a:ext cx="6138743" cy="592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700"/>
              <a:buFont typeface="Spline Sans"/>
              <a:buNone/>
            </a:pPr>
            <a:r>
              <a:rPr b="1" i="0" lang="en-US" sz="37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Sincronización de procesos</a:t>
            </a:r>
            <a:endParaRPr b="0" i="0" sz="3700" u="none" cap="none" strike="noStrike"/>
          </a:p>
        </p:txBody>
      </p:sp>
      <p:pic>
        <p:nvPicPr>
          <p:cNvPr descr="preencoded.png"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760" y="1662589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746760" y="2409349"/>
            <a:ext cx="2370892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Bloqueos</a:t>
            </a:r>
            <a:endParaRPr b="0" i="0" sz="185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746760" y="2833568"/>
            <a:ext cx="7650480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Permiten que un proceso obtenga el control exclusivo de un recurso compartido.</a:t>
            </a:r>
            <a:endParaRPr b="0" i="0" sz="1650" u="none" cap="none" strike="noStrike"/>
          </a:p>
        </p:txBody>
      </p:sp>
      <p:pic>
        <p:nvPicPr>
          <p:cNvPr descr="preencoded.png" id="134" name="Google Shape;13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760" y="3815001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746760" y="4561761"/>
            <a:ext cx="2370892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Semáforos</a:t>
            </a:r>
            <a:endParaRPr b="0" i="0" sz="18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746760" y="4985980"/>
            <a:ext cx="7650480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Controlan el acceso a recursos compartidos mediante un contador de permisos.</a:t>
            </a:r>
            <a:endParaRPr b="0" i="0" sz="1650" u="none" cap="none" strike="noStrike"/>
          </a:p>
        </p:txBody>
      </p:sp>
      <p:pic>
        <p:nvPicPr>
          <p:cNvPr descr="preencoded.png" id="137" name="Google Shape;13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760" y="5967413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746760" y="6714173"/>
            <a:ext cx="2370892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Monitores</a:t>
            </a:r>
            <a:endParaRPr b="0" i="0" sz="185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746760" y="7138392"/>
            <a:ext cx="7650480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Proporcionan un mecanismo de sincronización a nivel de objeto o módulo.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6274713" y="619363"/>
            <a:ext cx="7567374" cy="1251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900"/>
              <a:buFont typeface="Spline Sans"/>
              <a:buNone/>
            </a:pPr>
            <a:r>
              <a:rPr b="1" i="0" lang="en-US" sz="39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Problemas clásicos de concurrencia</a:t>
            </a:r>
            <a:endParaRPr b="0" i="0" sz="3900" u="none" cap="none" strike="noStrike"/>
          </a:p>
        </p:txBody>
      </p:sp>
      <p:pic>
        <p:nvPicPr>
          <p:cNvPr descr="preencoded.png" id="147" name="Google Shape;1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4713" y="2208490"/>
            <a:ext cx="1126093" cy="1801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/>
          <p:nvPr/>
        </p:nvSpPr>
        <p:spPr>
          <a:xfrm>
            <a:off x="7738586" y="2433638"/>
            <a:ext cx="2951559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Problema de los filósofos</a:t>
            </a:r>
            <a:endParaRPr b="0" i="0" sz="195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7738586" y="2881551"/>
            <a:ext cx="6103501" cy="72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Cómo evitar el bloqueo mutuo cuando varios procesos compiten por recursos limitados.</a:t>
            </a:r>
            <a:endParaRPr b="0" i="0" sz="1750" u="none" cap="none" strike="noStrike"/>
          </a:p>
        </p:txBody>
      </p:sp>
      <p:pic>
        <p:nvPicPr>
          <p:cNvPr descr="preencoded.png" id="150" name="Google Shape;15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4713" y="4010382"/>
            <a:ext cx="1126093" cy="180189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>
            <a:off x="7738586" y="4235529"/>
            <a:ext cx="2502575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Condición de carrera</a:t>
            </a:r>
            <a:endParaRPr b="0" i="0" sz="195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7738586" y="4683443"/>
            <a:ext cx="6103501" cy="72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Cómo garantizar la ejecución atómica de instrucciones críticas para evitar resultados inconsistentes.</a:t>
            </a:r>
            <a:endParaRPr b="0" i="0" sz="1750" u="none" cap="none" strike="noStrike"/>
          </a:p>
        </p:txBody>
      </p:sp>
      <p:pic>
        <p:nvPicPr>
          <p:cNvPr descr="preencoded.png" id="153" name="Google Shape;15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4713" y="5812274"/>
            <a:ext cx="1126093" cy="180189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/>
          <p:nvPr/>
        </p:nvSpPr>
        <p:spPr>
          <a:xfrm>
            <a:off x="7738586" y="6037421"/>
            <a:ext cx="2745105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Productor-Consumidor</a:t>
            </a:r>
            <a:endParaRPr b="0" i="0" sz="195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7738586" y="6485334"/>
            <a:ext cx="6103501" cy="72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Cómo sincronizar el flujo de datos entre procesos que producen y consumen información.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/>
          <p:nvPr/>
        </p:nvSpPr>
        <p:spPr>
          <a:xfrm>
            <a:off x="6350437" y="206525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Spline Sans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Conclusión</a:t>
            </a:r>
            <a:endParaRPr b="0" i="0" sz="4300" u="none" cap="none" strike="noStrike"/>
          </a:p>
        </p:txBody>
      </p:sp>
      <p:sp>
        <p:nvSpPr>
          <p:cNvPr id="163" name="Google Shape;163;p8"/>
          <p:cNvSpPr/>
          <p:nvPr/>
        </p:nvSpPr>
        <p:spPr>
          <a:xfrm>
            <a:off x="6350437" y="3121343"/>
            <a:ext cx="7415927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programación concurrente es fundamental en el desarrollo de sistemas modernos, pero también conlleva desafíos de sincronización y coordinación que deben ser abordados cuidadosamente.</a:t>
            </a:r>
            <a:endParaRPr b="0" i="0" sz="1900" u="none" cap="none" strike="noStrike"/>
          </a:p>
        </p:txBody>
      </p:sp>
      <p:sp>
        <p:nvSpPr>
          <p:cNvPr id="164" name="Google Shape;164;p8"/>
          <p:cNvSpPr/>
          <p:nvPr/>
        </p:nvSpPr>
        <p:spPr>
          <a:xfrm>
            <a:off x="6350437" y="4979194"/>
            <a:ext cx="741592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Comprender los conceptos clave, como hilos, procesos, planificación y sincronización, es esencial para diseñar e implementar aplicaciones concurrentes eficientes y robustas.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2024-11-04T04:14:22Z</dcterms:created>
  <dc:creator>PptxGenJS</dc:creator>
</cp:coreProperties>
</file>